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235895"/>
          </a:xfrm>
        </p:spPr>
        <p:txBody>
          <a:bodyPr/>
          <a:lstStyle/>
          <a:p>
            <a:pPr algn="ctr"/>
            <a:r>
              <a:rPr lang="es-MX" sz="6000" dirty="0" smtClean="0">
                <a:latin typeface="Goudy ExtraBold" panose="02040702050305020303" pitchFamily="18" charset="0"/>
              </a:rPr>
              <a:t>EMPRESA</a:t>
            </a:r>
            <a:endParaRPr lang="es-MX" sz="6000" dirty="0">
              <a:latin typeface="Goudy ExtraBold" panose="020407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3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Goudy ExtraBold" panose="02040702050305020303" pitchFamily="18" charset="0"/>
              </a:rPr>
              <a:t>CONCEPTO</a:t>
            </a:r>
            <a:endParaRPr lang="es-MX" dirty="0">
              <a:latin typeface="Goudy ExtraBold" panose="020407020503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32691" y="2320165"/>
            <a:ext cx="8825659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Goudy ExtraBold" panose="02040702050305020303" pitchFamily="18" charset="0"/>
              </a:rPr>
              <a:t>Es difícil tener un concepto inequívoco y único de empresa , existen diversas definiciones, a continuación haremos referencia de algunos.</a:t>
            </a:r>
          </a:p>
          <a:p>
            <a:pPr marL="0" indent="0">
              <a:buNone/>
            </a:pPr>
            <a:endParaRPr lang="es-MX" sz="2500" dirty="0">
              <a:latin typeface="Goudy ExtraBold" panose="02040702050305020303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2957" y="3831728"/>
            <a:ext cx="4465128" cy="278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7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3792" y="2472744"/>
            <a:ext cx="10985678" cy="4005329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200" dirty="0" smtClean="0">
                <a:latin typeface="Goudy ExtraBold" panose="02040702050305020303" pitchFamily="18" charset="0"/>
              </a:rPr>
              <a:t>Isaac Guzmán Valdivia, la define como la unidad </a:t>
            </a:r>
            <a:r>
              <a:rPr lang="es-MX" sz="2200" b="1" u="sng" dirty="0" smtClean="0">
                <a:latin typeface="Goudy ExtraBold" panose="02040702050305020303" pitchFamily="18" charset="0"/>
              </a:rPr>
              <a:t>económico-social  </a:t>
            </a:r>
            <a:r>
              <a:rPr lang="es-MX" sz="2200" dirty="0" smtClean="0">
                <a:latin typeface="Goudy ExtraBold" panose="02040702050305020303" pitchFamily="18" charset="0"/>
              </a:rPr>
              <a:t>en la que el </a:t>
            </a:r>
            <a:r>
              <a:rPr lang="es-MX" sz="2200" b="1" u="sng" dirty="0" smtClean="0">
                <a:latin typeface="Goudy ExtraBold" panose="02040702050305020303" pitchFamily="18" charset="0"/>
              </a:rPr>
              <a:t>capital</a:t>
            </a:r>
            <a:r>
              <a:rPr lang="es-MX" sz="2200" dirty="0" smtClean="0">
                <a:latin typeface="Goudy ExtraBold" panose="02040702050305020303" pitchFamily="18" charset="0"/>
              </a:rPr>
              <a:t>, el </a:t>
            </a:r>
            <a:r>
              <a:rPr lang="es-MX" sz="2200" b="1" u="sng" dirty="0" smtClean="0">
                <a:latin typeface="Goudy ExtraBold" panose="02040702050305020303" pitchFamily="18" charset="0"/>
              </a:rPr>
              <a:t>trabajo</a:t>
            </a:r>
            <a:r>
              <a:rPr lang="es-MX" sz="2200" dirty="0" smtClean="0">
                <a:latin typeface="Goudy ExtraBold" panose="02040702050305020303" pitchFamily="18" charset="0"/>
              </a:rPr>
              <a:t> y la </a:t>
            </a:r>
            <a:r>
              <a:rPr lang="es-MX" sz="2200" b="1" u="sng" dirty="0" smtClean="0">
                <a:latin typeface="Goudy ExtraBold" panose="02040702050305020303" pitchFamily="18" charset="0"/>
              </a:rPr>
              <a:t>dirección</a:t>
            </a:r>
            <a:r>
              <a:rPr lang="es-MX" sz="2200" dirty="0" smtClean="0">
                <a:latin typeface="Goudy ExtraBold" panose="02040702050305020303" pitchFamily="18" charset="0"/>
              </a:rPr>
              <a:t> se coordinan para lograr una </a:t>
            </a:r>
            <a:r>
              <a:rPr lang="es-MX" sz="2200" b="1" u="sng" dirty="0" smtClean="0">
                <a:latin typeface="Goudy ExtraBold" panose="02040702050305020303" pitchFamily="18" charset="0"/>
              </a:rPr>
              <a:t>producción</a:t>
            </a:r>
            <a:r>
              <a:rPr lang="es-MX" sz="2200" dirty="0" smtClean="0">
                <a:latin typeface="Goudy ExtraBold" panose="02040702050305020303" pitchFamily="18" charset="0"/>
              </a:rPr>
              <a:t> que corresponda a los </a:t>
            </a:r>
            <a:r>
              <a:rPr lang="es-MX" sz="2200" b="1" u="sng" dirty="0" smtClean="0">
                <a:latin typeface="Goudy ExtraBold" panose="02040702050305020303" pitchFamily="18" charset="0"/>
              </a:rPr>
              <a:t>requerimientos</a:t>
            </a:r>
            <a:r>
              <a:rPr lang="es-MX" sz="2200" dirty="0" smtClean="0">
                <a:latin typeface="Goudy ExtraBold" panose="02040702050305020303" pitchFamily="18" charset="0"/>
              </a:rPr>
              <a:t> del medio </a:t>
            </a:r>
            <a:r>
              <a:rPr lang="es-MX" sz="2200" b="1" u="sng" dirty="0" smtClean="0">
                <a:latin typeface="Goudy ExtraBold" panose="02040702050305020303" pitchFamily="18" charset="0"/>
              </a:rPr>
              <a:t>humano</a:t>
            </a:r>
            <a:r>
              <a:rPr lang="es-MX" sz="2200" dirty="0" smtClean="0">
                <a:latin typeface="Goudy ExtraBold" panose="02040702050305020303" pitchFamily="18" charset="0"/>
              </a:rPr>
              <a:t> en el que la propia empresa  actúa. </a:t>
            </a:r>
          </a:p>
          <a:p>
            <a:pPr algn="just"/>
            <a:r>
              <a:rPr lang="es-MX" sz="2200" dirty="0" smtClean="0">
                <a:latin typeface="Goudy ExtraBold" panose="02040702050305020303" pitchFamily="18" charset="0"/>
              </a:rPr>
              <a:t>Por su parte Agustín Reyes Ponce, dice que la empresa esta integrada por:</a:t>
            </a:r>
          </a:p>
          <a:p>
            <a:pPr algn="just">
              <a:buAutoNum type="alphaLcParenR"/>
            </a:pPr>
            <a:r>
              <a:rPr lang="es-MX" sz="2200" b="1" u="sng" dirty="0" smtClean="0">
                <a:latin typeface="Goudy ExtraBold" panose="02040702050305020303" pitchFamily="18" charset="0"/>
              </a:rPr>
              <a:t>Bienes Materiales</a:t>
            </a:r>
          </a:p>
          <a:p>
            <a:pPr algn="just">
              <a:buAutoNum type="alphaLcParenR"/>
            </a:pPr>
            <a:r>
              <a:rPr lang="es-MX" sz="2200" b="1" u="sng" dirty="0" smtClean="0">
                <a:latin typeface="Goudy ExtraBold" panose="02040702050305020303" pitchFamily="18" charset="0"/>
              </a:rPr>
              <a:t>Hombres</a:t>
            </a:r>
          </a:p>
          <a:p>
            <a:pPr algn="just">
              <a:buAutoNum type="alphaLcParenR"/>
            </a:pPr>
            <a:r>
              <a:rPr lang="es-MX" sz="2200" b="1" u="sng" dirty="0" smtClean="0">
                <a:latin typeface="Goudy ExtraBold" panose="02040702050305020303" pitchFamily="18" charset="0"/>
              </a:rPr>
              <a:t>Sistemas</a:t>
            </a:r>
          </a:p>
          <a:p>
            <a:pPr marL="0" indent="0" algn="just">
              <a:buNone/>
            </a:pPr>
            <a:r>
              <a:rPr lang="es-MX" sz="2200" dirty="0" smtClean="0">
                <a:latin typeface="Goudy ExtraBold" panose="02040702050305020303" pitchFamily="18" charset="0"/>
              </a:rPr>
              <a:t>Y agrega que la empresa puede ser estudiada en cuanto el aspecto: </a:t>
            </a:r>
            <a:r>
              <a:rPr lang="es-MX" sz="2200" b="1" u="sng" dirty="0" smtClean="0">
                <a:latin typeface="Goudy ExtraBold" panose="02040702050305020303" pitchFamily="18" charset="0"/>
              </a:rPr>
              <a:t>económico, jurídico, sociológico y de conjunto</a:t>
            </a:r>
            <a:r>
              <a:rPr lang="es-MX" sz="2200" dirty="0" smtClean="0">
                <a:latin typeface="Goudy ExtraBold" panose="02040702050305020303" pitchFamily="18" charset="0"/>
              </a:rPr>
              <a:t>.</a:t>
            </a:r>
            <a:r>
              <a:rPr lang="es-MX" dirty="0" smtClean="0">
                <a:latin typeface="Goudy ExtraBold" panose="02040702050305020303" pitchFamily="18" charset="0"/>
              </a:rPr>
              <a:t> 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24247" y="922154"/>
            <a:ext cx="10109916" cy="706964"/>
          </a:xfrm>
        </p:spPr>
        <p:txBody>
          <a:bodyPr/>
          <a:lstStyle/>
          <a:p>
            <a:r>
              <a:rPr lang="es-MX" dirty="0">
                <a:latin typeface="Goudy ExtraBold" panose="02040702050305020303" pitchFamily="18" charset="0"/>
              </a:rPr>
              <a:t>Isaac Guzmán </a:t>
            </a:r>
            <a:r>
              <a:rPr lang="es-MX" dirty="0" smtClean="0">
                <a:latin typeface="Goudy ExtraBold" panose="02040702050305020303" pitchFamily="18" charset="0"/>
              </a:rPr>
              <a:t>Valdivia y </a:t>
            </a:r>
            <a:r>
              <a:rPr lang="es-MX" dirty="0">
                <a:latin typeface="Goudy ExtraBold" panose="02040702050305020303" pitchFamily="18" charset="0"/>
              </a:rPr>
              <a:t>Agustín Reyes Ponce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044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914" y="2382592"/>
            <a:ext cx="11101588" cy="4108360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800" dirty="0" smtClean="0">
                <a:latin typeface="Goudy ExtraBold" panose="02040702050305020303" pitchFamily="18" charset="0"/>
              </a:rPr>
              <a:t>Fernández Arenas José Antonio menciona que la empresa es la unidad productiva o de servicio que, constituida según los aspectos prácticos o legales, se integra por recursos y se vale de la administración para lograr sus objetivos</a:t>
            </a:r>
            <a:r>
              <a:rPr lang="es-MX" sz="2800" dirty="0" smtClean="0">
                <a:latin typeface="Goudy ExtraBold" panose="02040702050305020303" pitchFamily="18" charset="0"/>
              </a:rPr>
              <a:t>.</a:t>
            </a:r>
          </a:p>
          <a:p>
            <a:pPr algn="just"/>
            <a:endParaRPr lang="es-MX" sz="2800" dirty="0" smtClean="0">
              <a:latin typeface="Goudy ExtraBold" panose="02040702050305020303" pitchFamily="18" charset="0"/>
            </a:endParaRPr>
          </a:p>
          <a:p>
            <a:pPr algn="just"/>
            <a:r>
              <a:rPr lang="es-MX" sz="2800" dirty="0" smtClean="0">
                <a:latin typeface="Goudy ExtraBold" panose="02040702050305020303" pitchFamily="18" charset="0"/>
              </a:rPr>
              <a:t>Es la unidad productora de bienes o servicios homogéneos para lo cual organiza y combina el uso de factores de la producción y organización existente con medios propios, y adecuados para alcanzar un fin económico determinado.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4710" y="862884"/>
            <a:ext cx="7830356" cy="714718"/>
          </a:xfrm>
        </p:spPr>
        <p:txBody>
          <a:bodyPr/>
          <a:lstStyle/>
          <a:p>
            <a:r>
              <a:rPr lang="es-MX" dirty="0">
                <a:latin typeface="Goudy ExtraBold" panose="02040702050305020303" pitchFamily="18" charset="0"/>
              </a:rPr>
              <a:t>Fernández Arenas José Antonio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58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276" y="2603499"/>
            <a:ext cx="11217499" cy="3926089"/>
          </a:xfrm>
        </p:spPr>
        <p:txBody>
          <a:bodyPr>
            <a:noAutofit/>
          </a:bodyPr>
          <a:lstStyle/>
          <a:p>
            <a:pPr algn="just"/>
            <a:r>
              <a:rPr lang="es-MX" sz="2800" dirty="0">
                <a:latin typeface="Goudy ExtraBold" panose="02040702050305020303" pitchFamily="18" charset="0"/>
              </a:rPr>
              <a:t>Puede como compañía y sociedad mercantil, constituida con el propósito de producir bienes y servicios para su venta en el mercado, se trata de un grupo social en el que a través de la administración de capital y el trabajo se producen bienes y/o servicios pendientes a la satisfacción a las necesidades de la comunidad, pudiéndose definir también como la entidad integrada por el capital y el trabajo, como factores de producción, y dedicada a actividades industriales y mercantiles o de prestación de servicios con fines lucrativos.</a:t>
            </a:r>
          </a:p>
          <a:p>
            <a:pPr algn="just"/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331570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2505" y="922153"/>
            <a:ext cx="7190556" cy="706964"/>
          </a:xfrm>
        </p:spPr>
        <p:txBody>
          <a:bodyPr/>
          <a:lstStyle/>
          <a:p>
            <a:r>
              <a:rPr lang="es-MX" sz="4000" dirty="0" smtClean="0">
                <a:latin typeface="Goudy ExtraBold" panose="02040702050305020303" pitchFamily="18" charset="0"/>
              </a:rPr>
              <a:t>Código Fiscal de la federación 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520" y="2564864"/>
            <a:ext cx="11256134" cy="3416300"/>
          </a:xfrm>
        </p:spPr>
        <p:txBody>
          <a:bodyPr>
            <a:noAutofit/>
          </a:bodyPr>
          <a:lstStyle/>
          <a:p>
            <a:pPr algn="just"/>
            <a:r>
              <a:rPr lang="es-MX" sz="3000" dirty="0" smtClean="0">
                <a:latin typeface="Goudy ExtraBold" panose="02040702050305020303" pitchFamily="18" charset="0"/>
              </a:rPr>
              <a:t>La define en su artículo 16 último párrafo como: “Se considera empresa la persona física o moral que realice las actividades a que se refiere el artículo, ya sea directamente, a través de fideicomiso o por conductos de terceros: por establecimiento se entenderá cualquier lugar de negocios en que se desarrollen, parcial o totalmente, las citadas actividades empresariales”. </a:t>
            </a:r>
          </a:p>
          <a:p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3779118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3944" y="2603500"/>
            <a:ext cx="10792495" cy="3416300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3500" dirty="0" smtClean="0">
                <a:latin typeface="Goudy ExtraBold" panose="02040702050305020303" pitchFamily="18" charset="0"/>
              </a:rPr>
              <a:t>La Ley Federal del Trabajo en su artículo 16 hace una definición de lo que es empresa, pero desde un punto de vista económico, y señala: “Para los efectos de las normas de trabajo. Se entiende por empresa la unidad económica de producción o distribución de bienes o servicios”.</a:t>
            </a:r>
          </a:p>
          <a:p>
            <a:endParaRPr lang="es-MX" dirty="0" smtClean="0">
              <a:latin typeface="Goudy ExtraBold" panose="02040702050305020303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05079" y="999427"/>
            <a:ext cx="7525407" cy="706964"/>
          </a:xfrm>
        </p:spPr>
        <p:txBody>
          <a:bodyPr/>
          <a:lstStyle/>
          <a:p>
            <a:r>
              <a:rPr lang="es-MX" sz="5000" dirty="0" smtClean="0">
                <a:latin typeface="Goudy ExtraBold" panose="02040702050305020303" pitchFamily="18" charset="0"/>
              </a:rPr>
              <a:t>Ley Federal del Trabajo </a:t>
            </a:r>
            <a:endParaRPr lang="es-MX" sz="5000" dirty="0"/>
          </a:p>
        </p:txBody>
      </p:sp>
    </p:spTree>
    <p:extLst>
      <p:ext uri="{BB962C8B-B14F-4D97-AF65-F5344CB8AC3E}">
        <p14:creationId xmlns:p14="http://schemas.microsoft.com/office/powerpoint/2010/main" val="882994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6822" y="935033"/>
            <a:ext cx="10174310" cy="706964"/>
          </a:xfrm>
        </p:spPr>
        <p:txBody>
          <a:bodyPr/>
          <a:lstStyle/>
          <a:p>
            <a:r>
              <a:rPr lang="es-MX" sz="3200" dirty="0" smtClean="0">
                <a:latin typeface="Goudy ExtraBold" panose="02040702050305020303" pitchFamily="18" charset="0"/>
              </a:rPr>
              <a:t>Rafael de Pina Vara, </a:t>
            </a:r>
            <a:r>
              <a:rPr lang="es-MX" sz="3200" dirty="0" err="1" smtClean="0">
                <a:latin typeface="Goudy ExtraBold" panose="02040702050305020303" pitchFamily="18" charset="0"/>
              </a:rPr>
              <a:t>Garriegues</a:t>
            </a:r>
            <a:r>
              <a:rPr lang="es-MX" sz="3200" dirty="0" smtClean="0">
                <a:latin typeface="Goudy ExtraBold" panose="02040702050305020303" pitchFamily="18" charset="0"/>
              </a:rPr>
              <a:t> y Díaz </a:t>
            </a:r>
            <a:r>
              <a:rPr lang="es-MX" sz="3200" dirty="0" err="1" smtClean="0">
                <a:latin typeface="Goudy ExtraBold" panose="02040702050305020303" pitchFamily="18" charset="0"/>
              </a:rPr>
              <a:t>Canavate</a:t>
            </a:r>
            <a:r>
              <a:rPr lang="es-MX" sz="3200" dirty="0" smtClean="0">
                <a:latin typeface="Goudy ExtraBold" panose="02040702050305020303" pitchFamily="18" charset="0"/>
              </a:rPr>
              <a:t> </a:t>
            </a:r>
            <a:endParaRPr lang="es-MX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2124" y="2590622"/>
            <a:ext cx="10921285" cy="3416300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3500" dirty="0" smtClean="0">
                <a:latin typeface="Goudy ExtraBold" panose="02040702050305020303" pitchFamily="18" charset="0"/>
              </a:rPr>
              <a:t>“La empresa es la organización de una actividad económica que se dirige a la producción de </a:t>
            </a:r>
            <a:r>
              <a:rPr lang="es-MX" sz="3500" dirty="0" smtClean="0">
                <a:latin typeface="Goudy ExtraBold" panose="02040702050305020303" pitchFamily="18" charset="0"/>
              </a:rPr>
              <a:t>bienes </a:t>
            </a:r>
            <a:r>
              <a:rPr lang="es-MX" sz="3500" dirty="0" smtClean="0">
                <a:latin typeface="Goudy ExtraBold" panose="02040702050305020303" pitchFamily="18" charset="0"/>
              </a:rPr>
              <a:t>o servicios para el mercado”</a:t>
            </a:r>
          </a:p>
          <a:p>
            <a:pPr algn="just"/>
            <a:r>
              <a:rPr lang="es-MX" sz="3500" dirty="0" smtClean="0">
                <a:latin typeface="Goudy ExtraBold" panose="02040702050305020303" pitchFamily="18" charset="0"/>
              </a:rPr>
              <a:t>“Económicamente la empresa es la organización de los factores de producción (capital, trabajo) con el fin de obtener una ganancia ilimitada.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5655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367</TotalTime>
  <Words>479</Words>
  <Application>Microsoft Office PowerPoint</Application>
  <PresentationFormat>Panorámica</PresentationFormat>
  <Paragraphs>22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Goudy ExtraBold</vt:lpstr>
      <vt:lpstr>Wingdings 3</vt:lpstr>
      <vt:lpstr>Sala de reuniones Ion</vt:lpstr>
      <vt:lpstr>EMPRESA</vt:lpstr>
      <vt:lpstr>CONCEPTO</vt:lpstr>
      <vt:lpstr>Isaac Guzmán Valdivia y Agustín Reyes Ponce</vt:lpstr>
      <vt:lpstr>Fernández Arenas José Antonio</vt:lpstr>
      <vt:lpstr>Presentación de PowerPoint</vt:lpstr>
      <vt:lpstr>Código Fiscal de la federación </vt:lpstr>
      <vt:lpstr>Ley Federal del Trabajo </vt:lpstr>
      <vt:lpstr>Rafael de Pina Vara, Garriegues y Díaz Canavate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EMPRESA</dc:title>
  <dc:creator>Luis Felipe Pedroza Orduña</dc:creator>
  <cp:lastModifiedBy>Cuenta Microsoft</cp:lastModifiedBy>
  <cp:revision>15</cp:revision>
  <dcterms:created xsi:type="dcterms:W3CDTF">2020-10-13T19:16:29Z</dcterms:created>
  <dcterms:modified xsi:type="dcterms:W3CDTF">2020-11-04T04:18:35Z</dcterms:modified>
</cp:coreProperties>
</file>